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632" r:id="rId3"/>
    <p:sldId id="633" r:id="rId4"/>
    <p:sldId id="634" r:id="rId5"/>
    <p:sldId id="641" r:id="rId6"/>
    <p:sldId id="642" r:id="rId7"/>
    <p:sldId id="635" r:id="rId8"/>
    <p:sldId id="636" r:id="rId9"/>
    <p:sldId id="637" r:id="rId10"/>
    <p:sldId id="638" r:id="rId11"/>
    <p:sldId id="639" r:id="rId12"/>
    <p:sldId id="640" r:id="rId13"/>
    <p:sldId id="643" r:id="rId14"/>
    <p:sldId id="617" r:id="rId15"/>
    <p:sldId id="644" r:id="rId16"/>
    <p:sldId id="645" r:id="rId17"/>
    <p:sldId id="646" r:id="rId18"/>
    <p:sldId id="618" r:id="rId19"/>
    <p:sldId id="613" r:id="rId20"/>
    <p:sldId id="619" r:id="rId21"/>
    <p:sldId id="623" r:id="rId22"/>
    <p:sldId id="620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5"/>
    <p:restoredTop sz="94689"/>
  </p:normalViewPr>
  <p:slideViewPr>
    <p:cSldViewPr snapToGrid="0" snapToObjects="1">
      <p:cViewPr varScale="1">
        <p:scale>
          <a:sx n="62" d="100"/>
          <a:sy n="62" d="100"/>
        </p:scale>
        <p:origin x="14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56670-13BE-F44A-A89E-EFDCABD1FB11}" type="datetimeFigureOut">
              <a:rPr lang="en-KR" smtClean="0"/>
              <a:t>05/19/2025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040DE-DAA9-6942-AFF2-39D7DB2862D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945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40DE-DAA9-6942-AFF2-39D7DB2862D5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102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0"/>
          <p:cNvSpPr/>
          <p:nvPr/>
        </p:nvSpPr>
        <p:spPr>
          <a:xfrm>
            <a:off x="13392150" y="4400550"/>
            <a:ext cx="7207250" cy="7207250"/>
          </a:xfrm>
          <a:custGeom>
            <a:avLst/>
            <a:gdLst>
              <a:gd name="connsiteX0" fmla="*/ 7207828 w 7207250"/>
              <a:gd name="connsiteY0" fmla="*/ 10390 h 7207250"/>
              <a:gd name="connsiteX1" fmla="*/ 7207828 w 7207250"/>
              <a:gd name="connsiteY1" fmla="*/ 7211290 h 7207250"/>
              <a:gd name="connsiteX2" fmla="*/ 6928 w 7207250"/>
              <a:gd name="connsiteY2" fmla="*/ 7211290 h 7207250"/>
              <a:gd name="connsiteX3" fmla="*/ 6928 w 7207250"/>
              <a:gd name="connsiteY3" fmla="*/ 4293303 h 7207250"/>
              <a:gd name="connsiteX4" fmla="*/ 4289837 w 7207250"/>
              <a:gd name="connsiteY4" fmla="*/ 10390 h 7207250"/>
              <a:gd name="connsiteX5" fmla="*/ 7207828 w 7207250"/>
              <a:gd name="connsiteY5" fmla="*/ 10390 h 7207250"/>
              <a:gd name="connsiteX6" fmla="*/ 7207828 w 7207250"/>
              <a:gd name="connsiteY6" fmla="*/ 10390 h 72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7250" h="7207250">
                <a:moveTo>
                  <a:pt x="7207828" y="10390"/>
                </a:moveTo>
                <a:lnTo>
                  <a:pt x="7207828" y="7211290"/>
                </a:lnTo>
                <a:lnTo>
                  <a:pt x="6928" y="7211290"/>
                </a:lnTo>
                <a:lnTo>
                  <a:pt x="6928" y="4293303"/>
                </a:lnTo>
                <a:cubicBezTo>
                  <a:pt x="6928" y="1927913"/>
                  <a:pt x="1924451" y="10390"/>
                  <a:pt x="4289837" y="10390"/>
                </a:cubicBezTo>
                <a:lnTo>
                  <a:pt x="7207828" y="10390"/>
                </a:lnTo>
                <a:lnTo>
                  <a:pt x="7207828" y="10390"/>
                </a:lnTo>
                <a:close/>
              </a:path>
            </a:pathLst>
          </a:custGeom>
          <a:solidFill>
            <a:srgbClr val="F1711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"/>
          <p:cNvSpPr/>
          <p:nvPr/>
        </p:nvSpPr>
        <p:spPr>
          <a:xfrm>
            <a:off x="10153650" y="1797050"/>
            <a:ext cx="1289050" cy="1276350"/>
          </a:xfrm>
          <a:custGeom>
            <a:avLst/>
            <a:gdLst>
              <a:gd name="connsiteX0" fmla="*/ 1294227 w 1289050"/>
              <a:gd name="connsiteY0" fmla="*/ 650238 h 1276350"/>
              <a:gd name="connsiteX1" fmla="*/ 656053 w 1289050"/>
              <a:gd name="connsiteY1" fmla="*/ 1288413 h 1276350"/>
              <a:gd name="connsiteX2" fmla="*/ 17879 w 1289050"/>
              <a:gd name="connsiteY2" fmla="*/ 650238 h 1276350"/>
              <a:gd name="connsiteX3" fmla="*/ 656052 w 1289050"/>
              <a:gd name="connsiteY3" fmla="*/ 12063 h 1276350"/>
              <a:gd name="connsiteX4" fmla="*/ 1294227 w 1289050"/>
              <a:gd name="connsiteY4" fmla="*/ 650238 h 1276350"/>
              <a:gd name="connsiteX5" fmla="*/ 1294227 w 1289050"/>
              <a:gd name="connsiteY5" fmla="*/ 650238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050" h="1276350">
                <a:moveTo>
                  <a:pt x="1294227" y="650238"/>
                </a:moveTo>
                <a:cubicBezTo>
                  <a:pt x="1294227" y="1002675"/>
                  <a:pt x="1008490" y="1288413"/>
                  <a:pt x="656053" y="1288413"/>
                </a:cubicBezTo>
                <a:cubicBezTo>
                  <a:pt x="656053" y="935976"/>
                  <a:pt x="370316" y="650238"/>
                  <a:pt x="17879" y="650238"/>
                </a:cubicBezTo>
                <a:cubicBezTo>
                  <a:pt x="17878" y="297800"/>
                  <a:pt x="303615" y="12063"/>
                  <a:pt x="656052" y="12063"/>
                </a:cubicBezTo>
                <a:cubicBezTo>
                  <a:pt x="1008489" y="12063"/>
                  <a:pt x="1294227" y="297800"/>
                  <a:pt x="1294227" y="650238"/>
                </a:cubicBezTo>
                <a:lnTo>
                  <a:pt x="1294227" y="650238"/>
                </a:lnTo>
                <a:close/>
              </a:path>
            </a:pathLst>
          </a:custGeom>
          <a:solidFill>
            <a:srgbClr val="F1711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0" y="415925"/>
            <a:ext cx="3625850" cy="3663950"/>
          </a:xfrm>
          <a:custGeom>
            <a:avLst/>
            <a:gdLst>
              <a:gd name="connsiteX0" fmla="*/ 791109 w 3625850"/>
              <a:gd name="connsiteY0" fmla="*/ 1781082 h 3663950"/>
              <a:gd name="connsiteX1" fmla="*/ 1252953 w 3625850"/>
              <a:gd name="connsiteY1" fmla="*/ 2586432 h 3663950"/>
              <a:gd name="connsiteX2" fmla="*/ 2145614 w 3625850"/>
              <a:gd name="connsiteY2" fmla="*/ 2841092 h 3663950"/>
              <a:gd name="connsiteX3" fmla="*/ 2907679 w 3625850"/>
              <a:gd name="connsiteY3" fmla="*/ 2466071 h 3663950"/>
              <a:gd name="connsiteX4" fmla="*/ 2986339 w 3625850"/>
              <a:gd name="connsiteY4" fmla="*/ 2375012 h 3663950"/>
              <a:gd name="connsiteX5" fmla="*/ 2774990 w 3625850"/>
              <a:gd name="connsiteY5" fmla="*/ 641536 h 3663950"/>
              <a:gd name="connsiteX6" fmla="*/ 1041445 w 3625850"/>
              <a:gd name="connsiteY6" fmla="*/ 852977 h 3663950"/>
              <a:gd name="connsiteX7" fmla="*/ 971984 w 3625850"/>
              <a:gd name="connsiteY7" fmla="*/ 951378 h 3663950"/>
              <a:gd name="connsiteX8" fmla="*/ 5327 w 3625850"/>
              <a:gd name="connsiteY8" fmla="*/ 1166288 h 3663950"/>
              <a:gd name="connsiteX9" fmla="*/ 393658 w 3625850"/>
              <a:gd name="connsiteY9" fmla="*/ 346032 h 3663950"/>
              <a:gd name="connsiteX10" fmla="*/ 3281938 w 3625850"/>
              <a:gd name="connsiteY10" fmla="*/ -6248 h 3663950"/>
              <a:gd name="connsiteX11" fmla="*/ 3634128 w 3625850"/>
              <a:gd name="connsiteY11" fmla="*/ 2881959 h 3663950"/>
              <a:gd name="connsiteX12" fmla="*/ 2931258 w 3625850"/>
              <a:gd name="connsiteY12" fmla="*/ 3456067 h 3663950"/>
              <a:gd name="connsiteX13" fmla="*/ 1964690 w 3625850"/>
              <a:gd name="connsiteY13" fmla="*/ 3671047 h 3663950"/>
              <a:gd name="connsiteX14" fmla="*/ 746006 w 3625850"/>
              <a:gd name="connsiteY14" fmla="*/ 3234222 h 3663950"/>
              <a:gd name="connsiteX15" fmla="*/ 29131 w 3625850"/>
              <a:gd name="connsiteY15" fmla="*/ 2156174 h 3663950"/>
              <a:gd name="connsiteX16" fmla="*/ 791109 w 3625850"/>
              <a:gd name="connsiteY16" fmla="*/ 1781082 h 3663950"/>
              <a:gd name="connsiteX17" fmla="*/ 791109 w 3625850"/>
              <a:gd name="connsiteY17" fmla="*/ 1781082 h 366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25850" h="3663950">
                <a:moveTo>
                  <a:pt x="791109" y="1781082"/>
                </a:moveTo>
                <a:cubicBezTo>
                  <a:pt x="833087" y="2088551"/>
                  <a:pt x="989881" y="2380557"/>
                  <a:pt x="1252953" y="2586432"/>
                </a:cubicBezTo>
                <a:cubicBezTo>
                  <a:pt x="1516026" y="2792307"/>
                  <a:pt x="1837158" y="2874317"/>
                  <a:pt x="2145614" y="2841092"/>
                </a:cubicBezTo>
                <a:cubicBezTo>
                  <a:pt x="2428393" y="2810834"/>
                  <a:pt x="2700638" y="2683550"/>
                  <a:pt x="2907679" y="2466071"/>
                </a:cubicBezTo>
                <a:cubicBezTo>
                  <a:pt x="2935100" y="2437335"/>
                  <a:pt x="2961343" y="2406953"/>
                  <a:pt x="2986339" y="2375012"/>
                </a:cubicBezTo>
                <a:cubicBezTo>
                  <a:pt x="3405979" y="1838786"/>
                  <a:pt x="3311214" y="1061175"/>
                  <a:pt x="2774990" y="641536"/>
                </a:cubicBezTo>
                <a:cubicBezTo>
                  <a:pt x="2238766" y="221898"/>
                  <a:pt x="1461085" y="316751"/>
                  <a:pt x="1041445" y="852977"/>
                </a:cubicBezTo>
                <a:cubicBezTo>
                  <a:pt x="1016449" y="884918"/>
                  <a:pt x="993265" y="917694"/>
                  <a:pt x="971984" y="951378"/>
                </a:cubicBezTo>
                <a:cubicBezTo>
                  <a:pt x="639070" y="943560"/>
                  <a:pt x="306486" y="1016515"/>
                  <a:pt x="5327" y="1166288"/>
                </a:cubicBezTo>
                <a:cubicBezTo>
                  <a:pt x="69720" y="876200"/>
                  <a:pt x="198343" y="595611"/>
                  <a:pt x="393658" y="346032"/>
                </a:cubicBezTo>
                <a:cubicBezTo>
                  <a:pt x="1093948" y="-548814"/>
                  <a:pt x="2387091" y="-706538"/>
                  <a:pt x="3281938" y="-6248"/>
                </a:cubicBezTo>
                <a:cubicBezTo>
                  <a:pt x="4176785" y="694040"/>
                  <a:pt x="4334418" y="1987112"/>
                  <a:pt x="3634128" y="2881959"/>
                </a:cubicBezTo>
                <a:cubicBezTo>
                  <a:pt x="3438813" y="3131538"/>
                  <a:pt x="3197366" y="3323833"/>
                  <a:pt x="2931258" y="3456067"/>
                </a:cubicBezTo>
                <a:cubicBezTo>
                  <a:pt x="2630166" y="3605750"/>
                  <a:pt x="2297655" y="3678616"/>
                  <a:pt x="1964690" y="3671047"/>
                </a:cubicBezTo>
                <a:cubicBezTo>
                  <a:pt x="1537021" y="3661035"/>
                  <a:pt x="1108859" y="3518183"/>
                  <a:pt x="746006" y="3234222"/>
                </a:cubicBezTo>
                <a:cubicBezTo>
                  <a:pt x="383154" y="2950260"/>
                  <a:pt x="141577" y="2568989"/>
                  <a:pt x="29131" y="2156174"/>
                </a:cubicBezTo>
                <a:cubicBezTo>
                  <a:pt x="236088" y="1938626"/>
                  <a:pt x="508260" y="1811431"/>
                  <a:pt x="791109" y="1781082"/>
                </a:cubicBezTo>
                <a:lnTo>
                  <a:pt x="791109" y="1781082"/>
                </a:lnTo>
                <a:close/>
              </a:path>
            </a:pathLst>
          </a:custGeom>
          <a:solidFill>
            <a:srgbClr val="F1711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819" y="182880"/>
            <a:ext cx="2308860" cy="204216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565783" y="3145719"/>
            <a:ext cx="16429992" cy="25096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09861">
              <a:lnSpc>
                <a:spcPct val="100000"/>
              </a:lnSpc>
            </a:pPr>
            <a:r>
              <a:rPr lang="ko-KR" altLang="en-US" sz="12350" spc="1010" dirty="0">
                <a:solidFill>
                  <a:srgbClr val="000000"/>
                </a:solidFill>
                <a:latin typeface="Times New Roman"/>
                <a:ea typeface="Times New Roman"/>
              </a:rPr>
              <a:t>구글 </a:t>
            </a:r>
            <a:r>
              <a:rPr lang="ko-KR" altLang="en-US" sz="12350" spc="1010" dirty="0" err="1">
                <a:solidFill>
                  <a:srgbClr val="000000"/>
                </a:solidFill>
                <a:latin typeface="Times New Roman"/>
                <a:ea typeface="Times New Roman"/>
              </a:rPr>
              <a:t>애널리틱스</a:t>
            </a:r>
            <a:r>
              <a:rPr lang="ko-KR" altLang="en-US" sz="12350" spc="101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altLang="ko-KR" sz="12350" spc="101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29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E542CF-3CAD-60A5-5701-13C3C86BCD3A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함께 활용되는 툴 </a:t>
            </a:r>
            <a:endParaRPr lang="en-KR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C0CD-BA5A-F777-8666-C0D415A228DE}"/>
              </a:ext>
            </a:extLst>
          </p:cNvPr>
          <p:cNvSpPr txBox="1"/>
          <p:nvPr/>
        </p:nvSpPr>
        <p:spPr>
          <a:xfrm>
            <a:off x="1022888" y="1795219"/>
            <a:ext cx="788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Bigquery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F6216-F449-607C-A366-9A03C2D9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006672" y="1637534"/>
            <a:ext cx="2162012" cy="108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DFAEF-3310-C8BC-F2D1-8CF361E8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77" y="2876225"/>
            <a:ext cx="11433875" cy="66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5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E542CF-3CAD-60A5-5701-13C3C86BCD3A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함께 활용되는 툴 </a:t>
            </a:r>
            <a:endParaRPr lang="en-KR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C0CD-BA5A-F777-8666-C0D415A228DE}"/>
              </a:ext>
            </a:extLst>
          </p:cNvPr>
          <p:cNvSpPr txBox="1"/>
          <p:nvPr/>
        </p:nvSpPr>
        <p:spPr>
          <a:xfrm>
            <a:off x="1022888" y="1795219"/>
            <a:ext cx="788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Looker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132329-FB5B-9D42-BDA7-C4DFDEB1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91172" y="1520411"/>
            <a:ext cx="1701583" cy="113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645E5-6F1D-FA55-1F0B-71A6AD83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5" y="2379994"/>
            <a:ext cx="9899542" cy="76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E542CF-3CAD-60A5-5701-13C3C86BCD3A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Shopify 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만들기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2F10F-5469-C50D-9F0A-C7F56825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89" y="1869172"/>
            <a:ext cx="13882607" cy="7544503"/>
          </a:xfrm>
          <a:prstGeom prst="rect">
            <a:avLst/>
          </a:prstGeom>
        </p:spPr>
      </p:pic>
      <p:sp>
        <p:nvSpPr>
          <p:cNvPr id="7" name="직사각형 11">
            <a:extLst>
              <a:ext uri="{FF2B5EF4-FFF2-40B4-BE49-F238E27FC236}">
                <a16:creationId xmlns:a16="http://schemas.microsoft.com/office/drawing/2014/main" id="{8CA341DC-AC1E-288F-4596-5EA1E89A40A8}"/>
              </a:ext>
            </a:extLst>
          </p:cNvPr>
          <p:cNvSpPr/>
          <p:nvPr/>
        </p:nvSpPr>
        <p:spPr>
          <a:xfrm>
            <a:off x="1693189" y="4824798"/>
            <a:ext cx="1560506" cy="318702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0C655-06E5-9998-A688-C7081F23033B}"/>
              </a:ext>
            </a:extLst>
          </p:cNvPr>
          <p:cNvSpPr txBox="1"/>
          <p:nvPr/>
        </p:nvSpPr>
        <p:spPr>
          <a:xfrm>
            <a:off x="1163783" y="4753316"/>
            <a:ext cx="4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①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7A49-232D-A235-15F2-80BDD3243E18}"/>
              </a:ext>
            </a:extLst>
          </p:cNvPr>
          <p:cNvSpPr txBox="1"/>
          <p:nvPr/>
        </p:nvSpPr>
        <p:spPr>
          <a:xfrm>
            <a:off x="12319806" y="7566284"/>
            <a:ext cx="4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②</a:t>
            </a:r>
            <a:endParaRPr lang="ko-KR" altLang="en-US" sz="2400" dirty="0"/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470785D2-BF90-19C8-3FC3-3968106E1E3E}"/>
              </a:ext>
            </a:extLst>
          </p:cNvPr>
          <p:cNvSpPr/>
          <p:nvPr/>
        </p:nvSpPr>
        <p:spPr>
          <a:xfrm>
            <a:off x="12724976" y="7637766"/>
            <a:ext cx="1560506" cy="318702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E542CF-3CAD-60A5-5701-13C3C86BCD3A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Shopify 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만들기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74E4A-B0E2-9BAF-705B-46C06C0C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00" y="1929797"/>
            <a:ext cx="10922430" cy="7420648"/>
          </a:xfrm>
          <a:prstGeom prst="rect">
            <a:avLst/>
          </a:prstGeom>
        </p:spPr>
      </p:pic>
      <p:sp>
        <p:nvSpPr>
          <p:cNvPr id="6" name="직사각형 11">
            <a:extLst>
              <a:ext uri="{FF2B5EF4-FFF2-40B4-BE49-F238E27FC236}">
                <a16:creationId xmlns:a16="http://schemas.microsoft.com/office/drawing/2014/main" id="{384D4A24-95E6-D46A-6676-1306EABC3098}"/>
              </a:ext>
            </a:extLst>
          </p:cNvPr>
          <p:cNvSpPr/>
          <p:nvPr/>
        </p:nvSpPr>
        <p:spPr>
          <a:xfrm>
            <a:off x="1693189" y="3222029"/>
            <a:ext cx="1560506" cy="318702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0A042-3F61-DC3E-E4AF-BD907569F35D}"/>
              </a:ext>
            </a:extLst>
          </p:cNvPr>
          <p:cNvSpPr txBox="1"/>
          <p:nvPr/>
        </p:nvSpPr>
        <p:spPr>
          <a:xfrm>
            <a:off x="1163783" y="3150547"/>
            <a:ext cx="4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①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E6CDF-1CC6-454F-7FF9-3AF02052759C}"/>
              </a:ext>
            </a:extLst>
          </p:cNvPr>
          <p:cNvSpPr txBox="1"/>
          <p:nvPr/>
        </p:nvSpPr>
        <p:spPr>
          <a:xfrm>
            <a:off x="11384858" y="3222029"/>
            <a:ext cx="4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②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83149-2C63-2359-542F-7A73CC84ADB9}"/>
              </a:ext>
            </a:extLst>
          </p:cNvPr>
          <p:cNvSpPr txBox="1"/>
          <p:nvPr/>
        </p:nvSpPr>
        <p:spPr>
          <a:xfrm>
            <a:off x="12297553" y="3222029"/>
            <a:ext cx="508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&lt;head&gt; </a:t>
            </a:r>
            <a:r>
              <a:rPr lang="ko-KR" altLang="en-US" sz="2400" dirty="0">
                <a:solidFill>
                  <a:srgbClr val="4D5156"/>
                </a:solidFill>
                <a:latin typeface="Apple SD Gothic Neo"/>
              </a:rPr>
              <a:t>항목의 가장 위에 </a:t>
            </a:r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GTM</a:t>
            </a:r>
            <a:r>
              <a:rPr lang="ko-KR" altLang="en-US" sz="2400" dirty="0">
                <a:solidFill>
                  <a:srgbClr val="4D5156"/>
                </a:solidFill>
                <a:latin typeface="Apple SD Gothic Neo"/>
              </a:rPr>
              <a:t> 코드 붙여넣기</a:t>
            </a:r>
            <a:endParaRPr lang="en-US" altLang="ko-KR" sz="2400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6D1F5-589D-AC48-6D1B-5A975F6B4919}"/>
              </a:ext>
            </a:extLst>
          </p:cNvPr>
          <p:cNvSpPr txBox="1"/>
          <p:nvPr/>
        </p:nvSpPr>
        <p:spPr>
          <a:xfrm>
            <a:off x="11384858" y="5702732"/>
            <a:ext cx="4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③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9915A-31A9-0838-8DE6-95358BACB152}"/>
              </a:ext>
            </a:extLst>
          </p:cNvPr>
          <p:cNvSpPr txBox="1"/>
          <p:nvPr/>
        </p:nvSpPr>
        <p:spPr>
          <a:xfrm>
            <a:off x="12297553" y="5631250"/>
            <a:ext cx="508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&lt;</a:t>
            </a:r>
            <a:r>
              <a:rPr lang="ko-KR" altLang="en-US" sz="2400" dirty="0">
                <a:solidFill>
                  <a:srgbClr val="4D5156"/>
                </a:solidFill>
                <a:latin typeface="Apple SD Gothic Neo"/>
              </a:rPr>
              <a:t> </a:t>
            </a:r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body&gt; </a:t>
            </a:r>
            <a:r>
              <a:rPr lang="ko-KR" altLang="en-US" sz="2400" dirty="0">
                <a:solidFill>
                  <a:srgbClr val="4D5156"/>
                </a:solidFill>
                <a:latin typeface="Apple SD Gothic Neo"/>
              </a:rPr>
              <a:t>항목의 가장 위에 </a:t>
            </a:r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GTM</a:t>
            </a:r>
            <a:r>
              <a:rPr lang="ko-KR" altLang="en-US" sz="2400" dirty="0">
                <a:solidFill>
                  <a:srgbClr val="4D5156"/>
                </a:solidFill>
                <a:latin typeface="Apple SD Gothic Neo"/>
              </a:rPr>
              <a:t> 코드 붙여넣기</a:t>
            </a:r>
            <a:endParaRPr lang="en-US" altLang="ko-KR" sz="2400" dirty="0">
              <a:solidFill>
                <a:srgbClr val="4D5156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16017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속성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태그 개념</a:t>
            </a:r>
            <a:endParaRPr lang="en-US" altLang="ko-KR" sz="2700" b="1" dirty="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49F8DE-D9D7-1B4D-356B-AFB315754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0" b="10416"/>
          <a:stretch/>
        </p:blipFill>
        <p:spPr>
          <a:xfrm>
            <a:off x="1259759" y="2167847"/>
            <a:ext cx="14797008" cy="64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세션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클릭 관계도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66CC-6BBE-CB97-940F-1F0420FC5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9" b="16233"/>
          <a:stretch/>
        </p:blipFill>
        <p:spPr>
          <a:xfrm>
            <a:off x="1163783" y="2564993"/>
            <a:ext cx="15572731" cy="62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1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세션이란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altLang="ko-KR" sz="2700" b="1" dirty="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B2C2B-7053-0E0E-3B63-8DB3752A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1523" y="1974894"/>
            <a:ext cx="15098373" cy="71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5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차원과 변수</a:t>
            </a:r>
            <a:endParaRPr lang="en-US" altLang="ko-KR" sz="2700" b="1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EF857-A7E5-13F7-C358-CFAB2955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85" y="3310864"/>
            <a:ext cx="12817429" cy="47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GTM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태그 개념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C5350-2CB7-8A49-A517-778AF515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3" y="3551029"/>
            <a:ext cx="16187488" cy="39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실습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911AF-07A7-42C3-B0B1-269BFB44CF33}"/>
              </a:ext>
            </a:extLst>
          </p:cNvPr>
          <p:cNvSpPr txBox="1"/>
          <p:nvPr/>
        </p:nvSpPr>
        <p:spPr>
          <a:xfrm>
            <a:off x="1271359" y="1851956"/>
            <a:ext cx="152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GTM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가입 및 계정 생성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Container ID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B8FF3B-CAE3-4094-A899-7870B468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918" y="2950948"/>
            <a:ext cx="7270457" cy="5135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65E1D3-6B5E-4CC2-A5FB-80CAD678C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0" y="4364314"/>
            <a:ext cx="7235817" cy="23090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57CDD1-3074-4949-8EB2-A936EE52B45E}"/>
              </a:ext>
            </a:extLst>
          </p:cNvPr>
          <p:cNvSpPr/>
          <p:nvPr/>
        </p:nvSpPr>
        <p:spPr>
          <a:xfrm>
            <a:off x="6126988" y="4461980"/>
            <a:ext cx="1384643" cy="385764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3C8C74C6-1128-4389-867A-5623FE61BDD4}"/>
              </a:ext>
            </a:extLst>
          </p:cNvPr>
          <p:cNvSpPr/>
          <p:nvPr/>
        </p:nvSpPr>
        <p:spPr>
          <a:xfrm>
            <a:off x="7530572" y="3265322"/>
            <a:ext cx="1613429" cy="6400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8763E9-BEB7-468E-B76B-F6C332AA0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4040405"/>
            <a:ext cx="9126060" cy="3493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739F10-AF7F-4EDC-9AF9-E70A02DB9A69}"/>
              </a:ext>
            </a:extLst>
          </p:cNvPr>
          <p:cNvSpPr txBox="1"/>
          <p:nvPr/>
        </p:nvSpPr>
        <p:spPr>
          <a:xfrm>
            <a:off x="9222728" y="3177384"/>
            <a:ext cx="63277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Permission Set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을 할당할 수 있다</a:t>
            </a:r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8D9F53-6F6C-4D9A-B43C-72DA6BA24104}"/>
              </a:ext>
            </a:extLst>
          </p:cNvPr>
          <p:cNvSpPr txBox="1"/>
          <p:nvPr/>
        </p:nvSpPr>
        <p:spPr>
          <a:xfrm>
            <a:off x="6290141" y="3810315"/>
            <a:ext cx="1058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solidFill>
                  <a:srgbClr val="4D5156"/>
                </a:solidFill>
                <a:latin typeface="Apple SD Gothic Neo"/>
              </a:rPr>
              <a:t>클릭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25794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Analytics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강점</a:t>
            </a:r>
            <a:endParaRPr lang="en-US" altLang="ko-KR" sz="2700" b="1" dirty="0">
              <a:solidFill>
                <a:srgbClr val="FFC000"/>
              </a:solidFill>
            </a:endParaRPr>
          </a:p>
        </p:txBody>
      </p:sp>
      <p:pic>
        <p:nvPicPr>
          <p:cNvPr id="4" name="그림 개체 틀 5">
            <a:extLst>
              <a:ext uri="{FF2B5EF4-FFF2-40B4-BE49-F238E27FC236}">
                <a16:creationId xmlns:a16="http://schemas.microsoft.com/office/drawing/2014/main" id="{82C8F48B-663F-4B06-2725-46619B10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3733" y="3573408"/>
            <a:ext cx="2725737" cy="2725738"/>
          </a:xfrm>
          <a:prstGeom prst="ellipse">
            <a:avLst/>
          </a:prstGeom>
        </p:spPr>
      </p:pic>
      <p:pic>
        <p:nvPicPr>
          <p:cNvPr id="7" name="그림 개체 틀 7">
            <a:extLst>
              <a:ext uri="{FF2B5EF4-FFF2-40B4-BE49-F238E27FC236}">
                <a16:creationId xmlns:a16="http://schemas.microsoft.com/office/drawing/2014/main" id="{5CDA07C5-162A-8845-355F-4AF8C54D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91829" y="3594926"/>
            <a:ext cx="2725737" cy="2725738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46171-9842-A7DF-2B10-CE1840B167AE}"/>
              </a:ext>
            </a:extLst>
          </p:cNvPr>
          <p:cNvSpPr txBox="1"/>
          <p:nvPr/>
        </p:nvSpPr>
        <p:spPr>
          <a:xfrm>
            <a:off x="2646826" y="653080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멀티 플랫폼 측정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2AF95-E371-0A5B-7561-BADD18A6CEDB}"/>
              </a:ext>
            </a:extLst>
          </p:cNvPr>
          <p:cNvSpPr txBox="1"/>
          <p:nvPr/>
        </p:nvSpPr>
        <p:spPr>
          <a:xfrm>
            <a:off x="7345314" y="655232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이용자 상세 행동 </a:t>
            </a:r>
            <a:r>
              <a:rPr lang="ko-KR" altLang="en-US" sz="20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트래킹</a:t>
            </a:r>
            <a:endParaRPr lang="ko-KR" altLang="en-US" sz="2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EE498-9B83-59AC-0263-7DD5BA38CA5D}"/>
              </a:ext>
            </a:extLst>
          </p:cNvPr>
          <p:cNvSpPr txBox="1"/>
          <p:nvPr/>
        </p:nvSpPr>
        <p:spPr>
          <a:xfrm>
            <a:off x="12492644" y="6530806"/>
            <a:ext cx="301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구글 솔루션과 연결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D1920-F835-1B52-3D97-EC10C6945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61" b="36485"/>
          <a:stretch/>
        </p:blipFill>
        <p:spPr>
          <a:xfrm>
            <a:off x="11355734" y="3756193"/>
            <a:ext cx="5292596" cy="22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1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GTM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태그 개념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3D61BC-64CA-49F7-8795-00B697A0ED83}"/>
              </a:ext>
            </a:extLst>
          </p:cNvPr>
          <p:cNvSpPr txBox="1"/>
          <p:nvPr/>
        </p:nvSpPr>
        <p:spPr>
          <a:xfrm>
            <a:off x="1271359" y="1851956"/>
            <a:ext cx="152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Org-wide default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설정하기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5978C-1E44-46A3-A276-1A0386247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"/>
          <a:stretch/>
        </p:blipFill>
        <p:spPr>
          <a:xfrm>
            <a:off x="2230582" y="3143015"/>
            <a:ext cx="13134110" cy="48151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9AD66D-265D-425F-A5F9-D2B2CF279876}"/>
              </a:ext>
            </a:extLst>
          </p:cNvPr>
          <p:cNvSpPr/>
          <p:nvPr/>
        </p:nvSpPr>
        <p:spPr>
          <a:xfrm>
            <a:off x="3311238" y="3176417"/>
            <a:ext cx="762000" cy="314930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FF20F0-0B4A-4B8B-A04B-5EF6DCEB34FB}"/>
              </a:ext>
            </a:extLst>
          </p:cNvPr>
          <p:cNvSpPr/>
          <p:nvPr/>
        </p:nvSpPr>
        <p:spPr>
          <a:xfrm>
            <a:off x="2479967" y="5760290"/>
            <a:ext cx="1136070" cy="314930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D7C6DC-4495-4A6E-9105-DD75F49D8416}"/>
              </a:ext>
            </a:extLst>
          </p:cNvPr>
          <p:cNvSpPr/>
          <p:nvPr/>
        </p:nvSpPr>
        <p:spPr>
          <a:xfrm>
            <a:off x="4675915" y="6778601"/>
            <a:ext cx="907469" cy="217947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C3EA78-B6D0-4D6A-A5B5-463E8545948D}"/>
              </a:ext>
            </a:extLst>
          </p:cNvPr>
          <p:cNvSpPr/>
          <p:nvPr/>
        </p:nvSpPr>
        <p:spPr>
          <a:xfrm>
            <a:off x="8264241" y="6778603"/>
            <a:ext cx="1336959" cy="217946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1CEF5D-B31E-4350-A533-5D15D8D67C74}"/>
              </a:ext>
            </a:extLst>
          </p:cNvPr>
          <p:cNvSpPr/>
          <p:nvPr/>
        </p:nvSpPr>
        <p:spPr>
          <a:xfrm>
            <a:off x="10681860" y="6778601"/>
            <a:ext cx="1336959" cy="217946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8BBFC4-FCD1-4422-9D0C-D830612631A7}"/>
              </a:ext>
            </a:extLst>
          </p:cNvPr>
          <p:cNvSpPr/>
          <p:nvPr/>
        </p:nvSpPr>
        <p:spPr>
          <a:xfrm>
            <a:off x="13750640" y="6778601"/>
            <a:ext cx="1614050" cy="217946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A8B974-6C8B-46E7-8823-2BEC95BD2BBD}"/>
              </a:ext>
            </a:extLst>
          </p:cNvPr>
          <p:cNvSpPr txBox="1"/>
          <p:nvPr/>
        </p:nvSpPr>
        <p:spPr>
          <a:xfrm>
            <a:off x="3084483" y="2566735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①</a:t>
            </a:r>
            <a:endParaRPr lang="ko-KR" altLang="en-US" sz="2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EFE27-010D-4CB8-8B1E-0EA45ADE06A3}"/>
              </a:ext>
            </a:extLst>
          </p:cNvPr>
          <p:cNvSpPr txBox="1"/>
          <p:nvPr/>
        </p:nvSpPr>
        <p:spPr>
          <a:xfrm>
            <a:off x="1872212" y="5571485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②</a:t>
            </a:r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133606-54ED-416E-AC48-65C96E9971F6}"/>
              </a:ext>
            </a:extLst>
          </p:cNvPr>
          <p:cNvSpPr txBox="1"/>
          <p:nvPr/>
        </p:nvSpPr>
        <p:spPr>
          <a:xfrm>
            <a:off x="3985038" y="6582866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③</a:t>
            </a:r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BDEB66-3446-4A2F-897E-ABFD01D8A041}"/>
              </a:ext>
            </a:extLst>
          </p:cNvPr>
          <p:cNvSpPr txBox="1"/>
          <p:nvPr/>
        </p:nvSpPr>
        <p:spPr>
          <a:xfrm>
            <a:off x="7656485" y="6582866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④</a:t>
            </a:r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79FA9E-52CC-4900-AD7B-21E0A0A5EEF1}"/>
              </a:ext>
            </a:extLst>
          </p:cNvPr>
          <p:cNvSpPr txBox="1"/>
          <p:nvPr/>
        </p:nvSpPr>
        <p:spPr>
          <a:xfrm>
            <a:off x="10095807" y="6582866"/>
            <a:ext cx="6077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b="1" dirty="0">
                <a:solidFill>
                  <a:srgbClr val="FFC000"/>
                </a:solidFill>
              </a:rPr>
              <a:t>⑤</a:t>
            </a:r>
            <a:endParaRPr lang="ko-KR" altLang="en-US" sz="2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277CF-68B0-40C0-8EA6-3919617B50AA}"/>
              </a:ext>
            </a:extLst>
          </p:cNvPr>
          <p:cNvSpPr txBox="1"/>
          <p:nvPr/>
        </p:nvSpPr>
        <p:spPr>
          <a:xfrm>
            <a:off x="13142883" y="6576032"/>
            <a:ext cx="6077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b="1" dirty="0">
                <a:solidFill>
                  <a:srgbClr val="FFC000"/>
                </a:solidFill>
              </a:rPr>
              <a:t>⑥</a:t>
            </a:r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0DDA7-69A5-4596-8A65-1F0464353A0E}"/>
              </a:ext>
            </a:extLst>
          </p:cNvPr>
          <p:cNvSpPr txBox="1"/>
          <p:nvPr/>
        </p:nvSpPr>
        <p:spPr>
          <a:xfrm>
            <a:off x="3721522" y="2616633"/>
            <a:ext cx="22053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홈 화면 클릭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40E6B-37F5-49CD-88D3-66A1B982FCC1}"/>
              </a:ext>
            </a:extLst>
          </p:cNvPr>
          <p:cNvSpPr txBox="1"/>
          <p:nvPr/>
        </p:nvSpPr>
        <p:spPr>
          <a:xfrm>
            <a:off x="636416" y="5972968"/>
            <a:ext cx="13475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solidFill>
                  <a:srgbClr val="4D5156"/>
                </a:solidFill>
                <a:latin typeface="Apple SD Gothic Neo"/>
              </a:rPr>
              <a:t>클릭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5DB-E963-41C2-B512-0CC5595DC16A}"/>
              </a:ext>
            </a:extLst>
          </p:cNvPr>
          <p:cNvSpPr txBox="1"/>
          <p:nvPr/>
        </p:nvSpPr>
        <p:spPr>
          <a:xfrm>
            <a:off x="1132436" y="8320563"/>
            <a:ext cx="8682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Object : Org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전체에 대해서 접근 설정할 </a:t>
            </a:r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Object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목록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5A514-08BE-4CB7-BC58-57C947AF4B0F}"/>
              </a:ext>
            </a:extLst>
          </p:cNvPr>
          <p:cNvSpPr txBox="1"/>
          <p:nvPr/>
        </p:nvSpPr>
        <p:spPr>
          <a:xfrm>
            <a:off x="556028" y="8287543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③</a:t>
            </a:r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A6E74-60FB-4160-A87F-6CE65CFC8945}"/>
              </a:ext>
            </a:extLst>
          </p:cNvPr>
          <p:cNvSpPr txBox="1"/>
          <p:nvPr/>
        </p:nvSpPr>
        <p:spPr>
          <a:xfrm>
            <a:off x="556028" y="8959924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④</a:t>
            </a:r>
            <a:endParaRPr lang="ko-KR" alt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E8CE2-CC4C-40DA-B858-AB84F5A05658}"/>
              </a:ext>
            </a:extLst>
          </p:cNvPr>
          <p:cNvSpPr txBox="1"/>
          <p:nvPr/>
        </p:nvSpPr>
        <p:spPr>
          <a:xfrm>
            <a:off x="1132437" y="8992944"/>
            <a:ext cx="12010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Default Internal Access :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내부 이용자에 적용되는 접근 설정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B1922E-C421-4628-A79E-B9F50BF57F0D}"/>
              </a:ext>
            </a:extLst>
          </p:cNvPr>
          <p:cNvSpPr txBox="1"/>
          <p:nvPr/>
        </p:nvSpPr>
        <p:spPr>
          <a:xfrm>
            <a:off x="524681" y="9632305"/>
            <a:ext cx="6077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b="1" dirty="0">
                <a:solidFill>
                  <a:srgbClr val="FFC000"/>
                </a:solidFill>
              </a:rPr>
              <a:t>⑤</a:t>
            </a:r>
            <a:endParaRPr lang="ko-KR" altLang="en-US" sz="2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650EB-4549-4319-AFEC-E064F2E7EF8F}"/>
              </a:ext>
            </a:extLst>
          </p:cNvPr>
          <p:cNvSpPr txBox="1"/>
          <p:nvPr/>
        </p:nvSpPr>
        <p:spPr>
          <a:xfrm>
            <a:off x="1132436" y="9662201"/>
            <a:ext cx="12010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Default External Access :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외부 이용자</a:t>
            </a:r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(communities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등</a:t>
            </a:r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)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에 적용되는 접근 설정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2EF339-FB21-4E3E-BC2C-6C4AC6017619}"/>
              </a:ext>
            </a:extLst>
          </p:cNvPr>
          <p:cNvSpPr txBox="1"/>
          <p:nvPr/>
        </p:nvSpPr>
        <p:spPr>
          <a:xfrm>
            <a:off x="8932721" y="1860641"/>
            <a:ext cx="6077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b="1" dirty="0">
                <a:solidFill>
                  <a:srgbClr val="FFC000"/>
                </a:solidFill>
              </a:rPr>
              <a:t>⑥</a:t>
            </a:r>
            <a:endParaRPr lang="ko-KR" altLang="en-US" sz="2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2FEF47-C3F4-4AC4-ACEF-072E1D13E82A}"/>
              </a:ext>
            </a:extLst>
          </p:cNvPr>
          <p:cNvSpPr txBox="1"/>
          <p:nvPr/>
        </p:nvSpPr>
        <p:spPr>
          <a:xfrm>
            <a:off x="9540476" y="1882922"/>
            <a:ext cx="86826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Grant Access Using Hierarchies</a:t>
            </a:r>
          </a:p>
          <a:p>
            <a:r>
              <a:rPr lang="en-US" altLang="ko-KR" sz="2700" dirty="0">
                <a:solidFill>
                  <a:srgbClr val="4D5156"/>
                </a:solidFill>
                <a:latin typeface="Apple SD Gothic Neo"/>
              </a:rPr>
              <a:t>: </a:t>
            </a:r>
            <a:r>
              <a:rPr lang="ko-KR" altLang="en-US" sz="2700" dirty="0">
                <a:solidFill>
                  <a:srgbClr val="4D5156"/>
                </a:solidFill>
                <a:latin typeface="Apple SD Gothic Neo"/>
              </a:rPr>
              <a:t>보고체계 상위자가 자신이 관리하는 하위자의 접근 설정을 상속받게 한다</a:t>
            </a:r>
            <a:endParaRPr lang="en-US" altLang="ko-KR" sz="2700" dirty="0">
              <a:solidFill>
                <a:srgbClr val="4D5156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339116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 개념 및 종류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EE16D-43BE-A6F5-6DF7-0783BCAE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1569" y="2193445"/>
            <a:ext cx="12139594" cy="67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1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E7B87A-3EE9-496A-9DAC-217BF2260758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커스텀 이벤트 설정하기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83F2B-CB89-2F7F-3CD8-6A926D31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63" y="2988514"/>
            <a:ext cx="14040843" cy="5113283"/>
          </a:xfrm>
          <a:prstGeom prst="rect">
            <a:avLst/>
          </a:prstGeom>
        </p:spPr>
      </p:pic>
      <p:sp>
        <p:nvSpPr>
          <p:cNvPr id="7" name="직사각형 23">
            <a:extLst>
              <a:ext uri="{FF2B5EF4-FFF2-40B4-BE49-F238E27FC236}">
                <a16:creationId xmlns:a16="http://schemas.microsoft.com/office/drawing/2014/main" id="{974E2687-1466-6C5B-8BDE-E1429C666972}"/>
              </a:ext>
            </a:extLst>
          </p:cNvPr>
          <p:cNvSpPr/>
          <p:nvPr/>
        </p:nvSpPr>
        <p:spPr>
          <a:xfrm>
            <a:off x="1842033" y="4183760"/>
            <a:ext cx="762000" cy="314930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61CF0-67FF-E0C8-0625-5609BCEAB530}"/>
              </a:ext>
            </a:extLst>
          </p:cNvPr>
          <p:cNvSpPr txBox="1"/>
          <p:nvPr/>
        </p:nvSpPr>
        <p:spPr>
          <a:xfrm>
            <a:off x="1327143" y="4087309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①</a:t>
            </a:r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0F856-36FD-47AE-61F3-7FEF631F18F4}"/>
              </a:ext>
            </a:extLst>
          </p:cNvPr>
          <p:cNvSpPr txBox="1"/>
          <p:nvPr/>
        </p:nvSpPr>
        <p:spPr>
          <a:xfrm>
            <a:off x="1334846" y="4389450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②</a:t>
            </a:r>
            <a:endParaRPr lang="ko-KR" altLang="en-US" sz="2700" dirty="0"/>
          </a:p>
        </p:txBody>
      </p:sp>
      <p:sp>
        <p:nvSpPr>
          <p:cNvPr id="10" name="직사각형 23">
            <a:extLst>
              <a:ext uri="{FF2B5EF4-FFF2-40B4-BE49-F238E27FC236}">
                <a16:creationId xmlns:a16="http://schemas.microsoft.com/office/drawing/2014/main" id="{32A06B3D-6E5B-C2C6-97B1-D9ED3ECC6A40}"/>
              </a:ext>
            </a:extLst>
          </p:cNvPr>
          <p:cNvSpPr/>
          <p:nvPr/>
        </p:nvSpPr>
        <p:spPr>
          <a:xfrm>
            <a:off x="1842033" y="4509143"/>
            <a:ext cx="762000" cy="314930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0F4AF-92E5-E2D9-1529-8754B1450BDC}"/>
              </a:ext>
            </a:extLst>
          </p:cNvPr>
          <p:cNvSpPr txBox="1"/>
          <p:nvPr/>
        </p:nvSpPr>
        <p:spPr>
          <a:xfrm>
            <a:off x="1334845" y="4694145"/>
            <a:ext cx="60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C000"/>
                </a:solidFill>
              </a:rPr>
              <a:t>③</a:t>
            </a:r>
            <a:endParaRPr lang="ko-KR" altLang="en-US" sz="2700" dirty="0"/>
          </a:p>
        </p:txBody>
      </p:sp>
      <p:sp>
        <p:nvSpPr>
          <p:cNvPr id="12" name="직사각형 23">
            <a:extLst>
              <a:ext uri="{FF2B5EF4-FFF2-40B4-BE49-F238E27FC236}">
                <a16:creationId xmlns:a16="http://schemas.microsoft.com/office/drawing/2014/main" id="{9C9C7DF9-0FAD-ABDA-452D-C5ABF9EDC4CB}"/>
              </a:ext>
            </a:extLst>
          </p:cNvPr>
          <p:cNvSpPr/>
          <p:nvPr/>
        </p:nvSpPr>
        <p:spPr>
          <a:xfrm>
            <a:off x="1842033" y="4851610"/>
            <a:ext cx="762000" cy="314930"/>
          </a:xfrm>
          <a:prstGeom prst="rect">
            <a:avLst/>
          </a:prstGeom>
          <a:noFill/>
          <a:ln w="22225">
            <a:solidFill>
              <a:srgbClr val="BF3E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4985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EB90A9-8889-8F20-D853-81FB3108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52" y="1549830"/>
            <a:ext cx="11518096" cy="8201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0A562F-5EF6-E6A7-204A-8A8DD57E846F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509861"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활용한 시스템 구조도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51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EB90A9-8889-8F20-D853-81FB3108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43" y="3040104"/>
            <a:ext cx="5907933" cy="4206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0A562F-5EF6-E6A7-204A-8A8DD57E846F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509861"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활용한 시스템 구조도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5D0A1-011E-3CC3-562D-B05F75DC2852}"/>
              </a:ext>
            </a:extLst>
          </p:cNvPr>
          <p:cNvSpPr txBox="1"/>
          <p:nvPr/>
        </p:nvSpPr>
        <p:spPr>
          <a:xfrm>
            <a:off x="8184497" y="4036524"/>
            <a:ext cx="915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Apple SD Gothic Neo"/>
              </a:rPr>
              <a:t>✓ </a:t>
            </a:r>
            <a:r>
              <a:rPr lang="ko-KR" altLang="en-US" sz="2400" b="1" i="0" dirty="0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커스텀 이벤트 설정의 제약</a:t>
            </a:r>
            <a:endParaRPr lang="en-US" altLang="ko-KR" sz="24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   ○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현재 자사 사이트에 내장되어 있는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Analytics Tag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는 사이트에서 발생하는 데이터를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Analytics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로만 전송할 수 있음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</a:t>
            </a:r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○ 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따라서 특정 배너 클릭 등의 커스텀 이벤트를 인식하려면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Analytics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에서 설정해야 하는데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Analytics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는 커스텀 이벤트를 만드는 기능에 제약이 있음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1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EB90A9-8889-8F20-D853-81FB3108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43" y="3040104"/>
            <a:ext cx="5907933" cy="4206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0A562F-5EF6-E6A7-204A-8A8DD57E846F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509861"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활용한 시스템 구조도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5D0A1-011E-3CC3-562D-B05F75DC2852}"/>
              </a:ext>
            </a:extLst>
          </p:cNvPr>
          <p:cNvSpPr txBox="1"/>
          <p:nvPr/>
        </p:nvSpPr>
        <p:spPr>
          <a:xfrm>
            <a:off x="8230992" y="4439480"/>
            <a:ext cx="9158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Apple SD Gothic Neo"/>
              </a:rPr>
              <a:t>✓ </a:t>
            </a:r>
            <a:r>
              <a:rPr lang="ko-KR" altLang="en-US" sz="2400" b="1" i="0" dirty="0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구글 </a:t>
            </a:r>
            <a:r>
              <a:rPr lang="ko-KR" altLang="en-US" sz="2400" b="1" i="0" dirty="0" err="1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애널리틱스</a:t>
            </a:r>
            <a:r>
              <a:rPr lang="ko-KR" altLang="en-US" sz="2400" b="1" i="0" dirty="0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 외의 분석 도구 이용에 제한</a:t>
            </a:r>
            <a:endParaRPr lang="en-US" altLang="ko-KR" sz="24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 algn="just"/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     ○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Analytics Tag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는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Analytics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에만 데이터를 전송할 수 있으므로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Google Ad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혹은 자체 개발 어플리케이션으로 데이터를 받기가 어려움</a:t>
            </a:r>
          </a:p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7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EB90A9-8889-8F20-D853-81FB3108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43" y="3040104"/>
            <a:ext cx="5907933" cy="4206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0A562F-5EF6-E6A7-204A-8A8DD57E846F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509861"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활용한 시스템 구조도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5D0A1-011E-3CC3-562D-B05F75DC2852}"/>
              </a:ext>
            </a:extLst>
          </p:cNvPr>
          <p:cNvSpPr txBox="1"/>
          <p:nvPr/>
        </p:nvSpPr>
        <p:spPr>
          <a:xfrm>
            <a:off x="8230992" y="4439480"/>
            <a:ext cx="9158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Apple SD Gothic Neo"/>
              </a:rPr>
              <a:t>✓ </a:t>
            </a:r>
            <a:r>
              <a:rPr lang="ko-KR" altLang="en-US" sz="2400" b="1" i="0" dirty="0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개발 외주사에 잦은 협력 요청이 불가피</a:t>
            </a:r>
            <a:endParaRPr lang="en-US" altLang="ko-KR" sz="24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 algn="just"/>
            <a:r>
              <a:rPr lang="en-US" altLang="ko-KR" sz="2400" dirty="0">
                <a:solidFill>
                  <a:srgbClr val="4D5156"/>
                </a:solidFill>
                <a:latin typeface="Apple SD Gothic Neo"/>
              </a:rPr>
              <a:t>    ○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배너 클릭 등의 특수한 이용자의 행동을 추적하려면 서버를 관리하는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외주사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측에 일일이 관련 요청을 해야 함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ex)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사이트 소스에 이벤트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트래킹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코드 삽입 등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8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0A562F-5EF6-E6A7-204A-8A8DD57E846F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509861"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활용한 시스템 구조도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9FDB5-CD3E-020A-6DE1-52A15EA1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36" y="1993653"/>
            <a:ext cx="15576127" cy="65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E542CF-3CAD-60A5-5701-13C3C86BCD3A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태그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(Tag)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란 무엇인가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altLang="ko-KR" sz="2700" b="1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8017B-05DD-2777-B5AB-8A376EBF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0066"/>
            <a:ext cx="13716000" cy="76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00072-E9FA-4B56-B613-3504A5228445}"/>
              </a:ext>
            </a:extLst>
          </p:cNvPr>
          <p:cNvCxnSpPr/>
          <p:nvPr/>
        </p:nvCxnSpPr>
        <p:spPr>
          <a:xfrm>
            <a:off x="666000" y="1445460"/>
            <a:ext cx="16956000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E542CF-3CAD-60A5-5701-13C3C86BCD3A}"/>
              </a:ext>
            </a:extLst>
          </p:cNvPr>
          <p:cNvSpPr txBox="1"/>
          <p:nvPr/>
        </p:nvSpPr>
        <p:spPr>
          <a:xfrm>
            <a:off x="1163783" y="415645"/>
            <a:ext cx="1526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함께 활용되는 툴 </a:t>
            </a:r>
            <a:endParaRPr lang="en-KR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C0CD-BA5A-F777-8666-C0D415A228DE}"/>
              </a:ext>
            </a:extLst>
          </p:cNvPr>
          <p:cNvSpPr txBox="1"/>
          <p:nvPr/>
        </p:nvSpPr>
        <p:spPr>
          <a:xfrm>
            <a:off x="1022888" y="1795219"/>
            <a:ext cx="788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Google Tag Manager</a:t>
            </a:r>
            <a:endParaRPr lang="en-KR" sz="3200" dirty="0"/>
          </a:p>
        </p:txBody>
      </p:sp>
      <p:pic>
        <p:nvPicPr>
          <p:cNvPr id="6" name="Picture 2" descr="구글 태그 매니저(GTM)의 정의와 구성요소 - Nohze">
            <a:extLst>
              <a:ext uri="{FF2B5EF4-FFF2-40B4-BE49-F238E27FC236}">
                <a16:creationId xmlns:a16="http://schemas.microsoft.com/office/drawing/2014/main" id="{1DBFA4D0-A502-FC6B-E420-03CF7052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9" y="1675275"/>
            <a:ext cx="1682378" cy="8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4317B-DDC7-F01C-FD44-3376FE47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65" y="3259566"/>
            <a:ext cx="13743121" cy="58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349</Words>
  <Application>Microsoft Office PowerPoint</Application>
  <PresentationFormat>사용자 지정</PresentationFormat>
  <Paragraphs>70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Apple SD Gothic Neo</vt:lpstr>
      <vt:lpstr>에스코어 드림 9 Black</vt:lpstr>
      <vt:lpstr>Arial</vt:lpstr>
      <vt:lpstr>Calibri</vt:lpstr>
      <vt:lpstr>Segoe UI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Kunal Banerjee</dc:creator>
  <cp:lastModifiedBy>ok</cp:lastModifiedBy>
  <cp:revision>6</cp:revision>
  <dcterms:created xsi:type="dcterms:W3CDTF">2011-01-21T15:00:27Z</dcterms:created>
  <dcterms:modified xsi:type="dcterms:W3CDTF">2025-05-19T09:13:14Z</dcterms:modified>
</cp:coreProperties>
</file>